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B2DAAC2-CD67-42F3-8902-610B99441BEF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B60B334-3D15-4C36-8B0C-BFF68339A62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124" y="2293157"/>
            <a:ext cx="7175351" cy="1793167"/>
          </a:xfrm>
        </p:spPr>
        <p:txBody>
          <a:bodyPr>
            <a:normAutofit/>
          </a:bodyPr>
          <a:lstStyle/>
          <a:p>
            <a:r>
              <a:rPr lang="en-US" sz="8000" dirty="0" smtClean="0"/>
              <a:t>Questions</a:t>
            </a:r>
            <a:endParaRPr lang="en-US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761999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tang" pitchFamily="18" charset="-127"/>
                <a:ea typeface="Batang" pitchFamily="18" charset="-127"/>
              </a:rPr>
              <a:t>How many?</a:t>
            </a:r>
            <a:endParaRPr lang="en-US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5709144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tang" pitchFamily="18" charset="-127"/>
                <a:ea typeface="Batang" pitchFamily="18" charset="-127"/>
              </a:rPr>
              <a:t>Why?</a:t>
            </a:r>
            <a:endParaRPr lang="en-US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05600" y="425435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tang" pitchFamily="18" charset="-127"/>
                <a:ea typeface="Batang" pitchFamily="18" charset="-127"/>
              </a:rPr>
              <a:t>Who?</a:t>
            </a:r>
            <a:endParaRPr lang="en-US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56461" y="5717232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tang" pitchFamily="18" charset="-127"/>
                <a:ea typeface="Batang" pitchFamily="18" charset="-127"/>
              </a:rPr>
              <a:t>Whose?</a:t>
            </a:r>
            <a:endParaRPr lang="en-US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25146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tang" pitchFamily="18" charset="-127"/>
                <a:ea typeface="Batang" pitchFamily="18" charset="-127"/>
              </a:rPr>
              <a:t>When?</a:t>
            </a:r>
            <a:endParaRPr lang="en-US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9461" y="1237649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tang" pitchFamily="18" charset="-127"/>
                <a:ea typeface="Batang" pitchFamily="18" charset="-127"/>
              </a:rPr>
              <a:t>Where?</a:t>
            </a:r>
            <a:endParaRPr lang="en-US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2600" y="3855492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tang" pitchFamily="18" charset="-127"/>
                <a:ea typeface="Batang" pitchFamily="18" charset="-127"/>
              </a:rPr>
              <a:t>How much?</a:t>
            </a:r>
            <a:endParaRPr lang="en-US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9433" y="54864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tang" pitchFamily="18" charset="-127"/>
                <a:ea typeface="Batang" pitchFamily="18" charset="-127"/>
              </a:rPr>
              <a:t>What?</a:t>
            </a:r>
            <a:endParaRPr lang="en-US" sz="2400" b="1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806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 question words have a written _________.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/>
              <a:t>When writing a question in Spanish, you must put an upside-down question mark at the ____________ of the sentence and a right-side-up question mark at the _________ of the sentence.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29400" y="1576314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radley Hand ITC" pitchFamily="66" charset="0"/>
              </a:rPr>
              <a:t>accent</a:t>
            </a:r>
            <a:endParaRPr lang="en-US" sz="3200" dirty="0">
              <a:latin typeface="Bradley Hand ITC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29300" y="4318575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radley Hand ITC" pitchFamily="66" charset="0"/>
              </a:rPr>
              <a:t>end</a:t>
            </a:r>
            <a:endParaRPr lang="en-US" sz="3200" dirty="0">
              <a:latin typeface="Bradley Hand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3720152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radley Hand ITC" pitchFamily="66" charset="0"/>
              </a:rPr>
              <a:t>beginning</a:t>
            </a:r>
            <a:endParaRPr lang="en-US" sz="3200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9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991600" cy="4525963"/>
          </a:xfrm>
        </p:spPr>
        <p:txBody>
          <a:bodyPr/>
          <a:lstStyle/>
          <a:p>
            <a:r>
              <a:rPr lang="en-US" sz="3200" dirty="0"/>
              <a:t>Notice that the words ¿</a:t>
            </a:r>
            <a:r>
              <a:rPr lang="en-US" sz="3200" dirty="0" err="1"/>
              <a:t>Quién</a:t>
            </a:r>
            <a:r>
              <a:rPr lang="en-US" sz="3200" dirty="0"/>
              <a:t>? and ¿</a:t>
            </a:r>
            <a:r>
              <a:rPr lang="en-US" sz="3200" dirty="0" err="1"/>
              <a:t>Cuál</a:t>
            </a:r>
            <a:r>
              <a:rPr lang="en-US" sz="3200" dirty="0"/>
              <a:t>? </a:t>
            </a:r>
            <a:r>
              <a:rPr lang="en-US" sz="3200" dirty="0" smtClean="0"/>
              <a:t>have </a:t>
            </a:r>
            <a:r>
              <a:rPr lang="en-US" sz="3200" dirty="0"/>
              <a:t>a singular and a _________form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/>
              <a:t>Notice that ¿__________? comes in all </a:t>
            </a:r>
            <a:r>
              <a:rPr lang="en-US" sz="3200" dirty="0" smtClean="0"/>
              <a:t>four forms</a:t>
            </a:r>
            <a:r>
              <a:rPr lang="en-US" sz="3200" dirty="0"/>
              <a:t>: 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i="1" dirty="0"/>
              <a:t> </a:t>
            </a:r>
            <a:r>
              <a:rPr lang="en-US" sz="3200" i="1" dirty="0" smtClean="0"/>
              <a:t>   Masculine</a:t>
            </a:r>
            <a:r>
              <a:rPr lang="en-US" sz="3200" i="1" dirty="0"/>
              <a:t>, Feminine, Singular, and Plural.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2138149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radley Hand ITC" pitchFamily="66" charset="0"/>
              </a:rPr>
              <a:t>plural</a:t>
            </a:r>
            <a:endParaRPr lang="en-US" sz="3200" dirty="0">
              <a:latin typeface="Bradley Hand ITC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9400" y="32766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Bradley Hand ITC" pitchFamily="66" charset="0"/>
              </a:rPr>
              <a:t>cuánto</a:t>
            </a:r>
            <a:endParaRPr lang="en-US" sz="3200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87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TAREA: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Make an invitation to a party using and answering the following questions:</a:t>
            </a:r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s-ES_tradnl" sz="2400" dirty="0"/>
              <a:t>¿Quién</a:t>
            </a:r>
            <a:r>
              <a:rPr lang="es-ES_tradnl" sz="2400" dirty="0" smtClean="0"/>
              <a:t>?</a:t>
            </a:r>
            <a:r>
              <a:rPr lang="es-ES_tradnl" sz="2400" dirty="0"/>
              <a:t>	</a:t>
            </a:r>
            <a:endParaRPr lang="es-ES_tradnl" sz="2400" dirty="0" smtClean="0"/>
          </a:p>
          <a:p>
            <a:pPr lvl="1">
              <a:buFont typeface="Wingdings" pitchFamily="2" charset="2"/>
              <a:buChar char="v"/>
            </a:pPr>
            <a:r>
              <a:rPr lang="es-ES_tradnl" sz="2400" dirty="0"/>
              <a:t>¿Cuánto? </a:t>
            </a:r>
            <a:endParaRPr lang="en-US" sz="2400" dirty="0"/>
          </a:p>
          <a:p>
            <a:pPr lvl="1">
              <a:buFont typeface="Wingdings" pitchFamily="2" charset="2"/>
              <a:buChar char="v"/>
            </a:pPr>
            <a:r>
              <a:rPr lang="es-ES_tradnl" sz="2400" dirty="0"/>
              <a:t>¿Cómo? </a:t>
            </a:r>
            <a:r>
              <a:rPr lang="es-ES_tradnl" sz="2400" dirty="0"/>
              <a:t>			</a:t>
            </a:r>
            <a:endParaRPr lang="en-US" sz="2400" dirty="0"/>
          </a:p>
          <a:p>
            <a:pPr lvl="1">
              <a:buFont typeface="Wingdings" pitchFamily="2" charset="2"/>
              <a:buChar char="v"/>
            </a:pPr>
            <a:r>
              <a:rPr lang="es-ES_tradnl" sz="2400" dirty="0"/>
              <a:t>¿Qué? 					</a:t>
            </a:r>
            <a:endParaRPr lang="en-US" sz="2400" dirty="0"/>
          </a:p>
          <a:p>
            <a:pPr lvl="1">
              <a:buFont typeface="Wingdings" pitchFamily="2" charset="2"/>
              <a:buChar char="v"/>
            </a:pPr>
            <a:r>
              <a:rPr lang="es-ES_tradnl" sz="2400" dirty="0"/>
              <a:t>¿Cuándo? 				 </a:t>
            </a:r>
            <a:endParaRPr lang="en-US" sz="2400" dirty="0"/>
          </a:p>
          <a:p>
            <a:pPr lvl="1">
              <a:buFont typeface="Wingdings" pitchFamily="2" charset="2"/>
              <a:buChar char="v"/>
            </a:pPr>
            <a:r>
              <a:rPr lang="es-ES_tradnl" sz="2400" dirty="0"/>
              <a:t>¿Dónde</a:t>
            </a:r>
            <a:r>
              <a:rPr lang="es-ES_tradnl" sz="2400" dirty="0" smtClean="0"/>
              <a:t>?</a:t>
            </a:r>
          </a:p>
          <a:p>
            <a:pPr lvl="1">
              <a:buFont typeface="Wingdings" pitchFamily="2" charset="2"/>
              <a:buChar char="v"/>
            </a:pPr>
            <a:r>
              <a:rPr lang="es-ES_tradnl" sz="2400" dirty="0"/>
              <a:t>¿ </a:t>
            </a:r>
            <a:r>
              <a:rPr lang="es-ES_tradnl" sz="2400" dirty="0" smtClean="0"/>
              <a:t>Por qu</a:t>
            </a:r>
            <a:r>
              <a:rPr lang="es-ES_tradnl" sz="2400" dirty="0"/>
              <a:t>é</a:t>
            </a:r>
            <a:r>
              <a:rPr lang="es-ES_tradnl" sz="2400" dirty="0" smtClean="0"/>
              <a:t>? </a:t>
            </a:r>
            <a:r>
              <a:rPr lang="es-ES_tradnl" dirty="0"/>
              <a:t>	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3124200"/>
            <a:ext cx="373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You must use </a:t>
            </a:r>
            <a:r>
              <a:rPr lang="en-US" sz="5400" dirty="0" smtClean="0">
                <a:solidFill>
                  <a:srgbClr val="00B0F0"/>
                </a:solidFill>
              </a:rPr>
              <a:t>COLOR</a:t>
            </a:r>
            <a:r>
              <a:rPr lang="en-US" sz="5400" dirty="0" smtClean="0">
                <a:solidFill>
                  <a:srgbClr val="FFFF00"/>
                </a:solidFill>
              </a:rPr>
              <a:t> and </a:t>
            </a:r>
            <a:r>
              <a:rPr lang="en-US" sz="5400" dirty="0" smtClean="0">
                <a:solidFill>
                  <a:srgbClr val="FF0000"/>
                </a:solidFill>
              </a:rPr>
              <a:t>PICTURES</a:t>
            </a:r>
            <a:r>
              <a:rPr lang="en-US" sz="5400" dirty="0" smtClean="0">
                <a:solidFill>
                  <a:srgbClr val="FFFF00"/>
                </a:solidFill>
              </a:rPr>
              <a:t>!!!!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68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66"/>
                </a:solidFill>
              </a:rPr>
              <a:t>¡</a:t>
            </a:r>
            <a:r>
              <a:rPr lang="en-US" sz="4400" dirty="0" err="1" smtClean="0">
                <a:solidFill>
                  <a:srgbClr val="FF0066"/>
                </a:solidFill>
                <a:latin typeface="Jokerman" pitchFamily="82" charset="0"/>
              </a:rPr>
              <a:t>Es</a:t>
            </a:r>
            <a:r>
              <a:rPr lang="en-US" sz="4400" dirty="0" smtClean="0">
                <a:solidFill>
                  <a:srgbClr val="FF0066"/>
                </a:solidFill>
                <a:latin typeface="Jokerman" pitchFamily="82" charset="0"/>
              </a:rPr>
              <a:t> </a:t>
            </a:r>
            <a:r>
              <a:rPr lang="en-US" sz="4400" dirty="0" err="1" smtClean="0">
                <a:solidFill>
                  <a:srgbClr val="FF0066"/>
                </a:solidFill>
                <a:latin typeface="Jokerman" pitchFamily="82" charset="0"/>
              </a:rPr>
              <a:t>una</a:t>
            </a:r>
            <a:r>
              <a:rPr lang="en-US" sz="4400" dirty="0" smtClean="0">
                <a:solidFill>
                  <a:srgbClr val="FF0066"/>
                </a:solidFill>
                <a:latin typeface="Jokerman" pitchFamily="82" charset="0"/>
              </a:rPr>
              <a:t> fiesta!</a:t>
            </a:r>
            <a:endParaRPr lang="en-US" sz="4400" dirty="0">
              <a:solidFill>
                <a:srgbClr val="FF0066"/>
              </a:solidFill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s-ES_tradnl" sz="2400" dirty="0">
                <a:solidFill>
                  <a:srgbClr val="FFFF00"/>
                </a:solidFill>
              </a:rPr>
              <a:t>¿</a:t>
            </a:r>
            <a:r>
              <a:rPr lang="es-ES_tradnl" sz="2400" dirty="0" smtClean="0">
                <a:solidFill>
                  <a:srgbClr val="FFFF00"/>
                </a:solidFill>
              </a:rPr>
              <a:t>Qué es? </a:t>
            </a:r>
            <a:r>
              <a:rPr lang="es-ES_tradnl" sz="2400" dirty="0" smtClean="0"/>
              <a:t>Es una fiesta de cumpleaños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s-ES_tradnl" sz="2400" dirty="0" smtClean="0">
                <a:solidFill>
                  <a:srgbClr val="92D050"/>
                </a:solidFill>
              </a:rPr>
              <a:t>¿Quién es invitado? </a:t>
            </a:r>
            <a:r>
              <a:rPr lang="es-ES_tradnl" sz="2400" dirty="0" smtClean="0"/>
              <a:t>Tú y tus amigos</a:t>
            </a:r>
            <a:r>
              <a:rPr lang="es-ES_tradnl" sz="2400" dirty="0"/>
              <a:t>	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s-ES_tradnl" sz="2400" dirty="0">
                <a:solidFill>
                  <a:srgbClr val="00B0F0"/>
                </a:solidFill>
              </a:rPr>
              <a:t>¿</a:t>
            </a:r>
            <a:r>
              <a:rPr lang="es-ES_tradnl" sz="2400" dirty="0" smtClean="0">
                <a:solidFill>
                  <a:srgbClr val="00B0F0"/>
                </a:solidFill>
              </a:rPr>
              <a:t>Cuántas horas? </a:t>
            </a:r>
            <a:r>
              <a:rPr lang="es-ES_tradnl" sz="2400" dirty="0" smtClean="0"/>
              <a:t>8:00pm-12:00am</a:t>
            </a:r>
            <a:endParaRPr lang="en-US" sz="2400" dirty="0"/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s-ES_tradnl" sz="2400" dirty="0">
                <a:solidFill>
                  <a:srgbClr val="FFC000"/>
                </a:solidFill>
              </a:rPr>
              <a:t>¿</a:t>
            </a:r>
            <a:r>
              <a:rPr lang="es-ES_tradnl" sz="2400" dirty="0" smtClean="0">
                <a:solidFill>
                  <a:srgbClr val="FFC000"/>
                </a:solidFill>
              </a:rPr>
              <a:t>Cómo es la fiesta? </a:t>
            </a:r>
            <a:r>
              <a:rPr lang="es-ES_tradnl" sz="2400" dirty="0" smtClean="0"/>
              <a:t>Es una fiesta de la playa</a:t>
            </a:r>
            <a:r>
              <a:rPr lang="es-ES_tradnl" sz="2400" dirty="0"/>
              <a:t>		</a:t>
            </a:r>
            <a:endParaRPr lang="en-US" sz="2400" dirty="0"/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s-ES_tradnl" sz="2400" dirty="0">
                <a:solidFill>
                  <a:srgbClr val="FF33CC"/>
                </a:solidFill>
              </a:rPr>
              <a:t>¿Cuándo? </a:t>
            </a:r>
            <a:r>
              <a:rPr lang="es-ES_tradnl" sz="2400" dirty="0" smtClean="0">
                <a:solidFill>
                  <a:srgbClr val="FF33CC"/>
                </a:solidFill>
              </a:rPr>
              <a:t> </a:t>
            </a:r>
            <a:r>
              <a:rPr lang="es-ES_tradnl" sz="2400" dirty="0" smtClean="0"/>
              <a:t>Es el 13 de febrero</a:t>
            </a:r>
            <a:r>
              <a:rPr lang="es-ES_tradnl" sz="2400" dirty="0"/>
              <a:t>				 </a:t>
            </a:r>
            <a:endParaRPr lang="en-US" sz="2400" dirty="0"/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s-ES_tradnl" sz="2400" dirty="0">
                <a:solidFill>
                  <a:srgbClr val="FF0000"/>
                </a:solidFill>
              </a:rPr>
              <a:t>¿Dónde</a:t>
            </a:r>
            <a:r>
              <a:rPr lang="es-ES_tradnl" sz="2400" dirty="0" smtClean="0">
                <a:solidFill>
                  <a:srgbClr val="FF0000"/>
                </a:solidFill>
              </a:rPr>
              <a:t>? </a:t>
            </a:r>
            <a:r>
              <a:rPr lang="es-ES_tradnl" sz="2400" dirty="0" smtClean="0"/>
              <a:t>920 oeste 300 este, Saratoga Springs, UT</a:t>
            </a:r>
            <a:endParaRPr lang="es-ES_tradnl" sz="2400" dirty="0"/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s-ES_tradnl" sz="2400" dirty="0">
                <a:solidFill>
                  <a:srgbClr val="FFFF00"/>
                </a:solidFill>
              </a:rPr>
              <a:t>¿ Por qué</a:t>
            </a:r>
            <a:r>
              <a:rPr lang="es-ES_tradnl" sz="2400" dirty="0" smtClean="0">
                <a:solidFill>
                  <a:srgbClr val="FFFF00"/>
                </a:solidFill>
              </a:rPr>
              <a:t>? </a:t>
            </a:r>
            <a:r>
              <a:rPr lang="es-ES_tradnl" sz="2400" dirty="0" smtClean="0"/>
              <a:t>Porque Mario cumple 16 años. </a:t>
            </a:r>
            <a:endParaRPr lang="en-US" dirty="0"/>
          </a:p>
        </p:txBody>
      </p:sp>
      <p:pic>
        <p:nvPicPr>
          <p:cNvPr id="1027" name="Picture 3" descr="C:\Users\490teacher\AppData\Local\Microsoft\Windows\Temporary Internet Files\Content.IE5\FRNEBY26\MP90038472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371600"/>
            <a:ext cx="150847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58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375"/>
            <a:ext cx="5562600" cy="1143000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comer pizza?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--Jose </a:t>
            </a:r>
            <a:r>
              <a:rPr lang="en-US" dirty="0" err="1" smtClean="0"/>
              <a:t>quiere</a:t>
            </a:r>
            <a:r>
              <a:rPr lang="en-US" dirty="0" smtClean="0"/>
              <a:t> comer pizza.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¿A 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ves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    --</a:t>
            </a:r>
            <a:r>
              <a:rPr lang="en-US" dirty="0" err="1" smtClean="0"/>
              <a:t>Veo</a:t>
            </a:r>
            <a:r>
              <a:rPr lang="en-US" dirty="0" smtClean="0"/>
              <a:t> a Guillermo y Maria.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0" y="4572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oper Black" pitchFamily="18" charset="0"/>
              </a:rPr>
              <a:t>= Who?</a:t>
            </a:r>
            <a:endParaRPr lang="en-US" sz="54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78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654" y="334370"/>
            <a:ext cx="8229600" cy="1143000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respuesta</a:t>
            </a:r>
            <a:r>
              <a:rPr lang="en-US" dirty="0" smtClean="0"/>
              <a:t> (answer)?</a:t>
            </a:r>
          </a:p>
          <a:p>
            <a:pPr marL="0" indent="0">
              <a:buNone/>
            </a:pPr>
            <a:r>
              <a:rPr lang="en-US" dirty="0" smtClean="0"/>
              <a:t>    --La </a:t>
            </a:r>
            <a:r>
              <a:rPr lang="en-US" dirty="0" err="1" smtClean="0"/>
              <a:t>respuesta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¿</a:t>
            </a:r>
            <a:r>
              <a:rPr lang="en-US" dirty="0" err="1" smtClean="0"/>
              <a:t>Cuáles</a:t>
            </a:r>
            <a:r>
              <a:rPr lang="en-US" dirty="0" smtClean="0"/>
              <a:t> </a:t>
            </a:r>
            <a:r>
              <a:rPr lang="en-US" dirty="0" err="1" smtClean="0"/>
              <a:t>animales</a:t>
            </a:r>
            <a:r>
              <a:rPr lang="en-US" dirty="0" smtClean="0"/>
              <a:t> </a:t>
            </a:r>
            <a:r>
              <a:rPr lang="en-US" dirty="0" err="1" smtClean="0"/>
              <a:t>prefieres</a:t>
            </a:r>
            <a:r>
              <a:rPr lang="en-US" dirty="0" smtClean="0"/>
              <a:t> (prefer)?</a:t>
            </a:r>
          </a:p>
          <a:p>
            <a:pPr marL="0" indent="0">
              <a:buNone/>
            </a:pPr>
            <a:r>
              <a:rPr lang="en-US" dirty="0" smtClean="0"/>
              <a:t>     --</a:t>
            </a:r>
            <a:r>
              <a:rPr lang="en-US" dirty="0" err="1" smtClean="0"/>
              <a:t>Prefiero</a:t>
            </a:r>
            <a:r>
              <a:rPr lang="en-US" dirty="0" smtClean="0"/>
              <a:t> los </a:t>
            </a:r>
            <a:r>
              <a:rPr lang="en-US" dirty="0" err="1" smtClean="0"/>
              <a:t>perros</a:t>
            </a:r>
            <a:r>
              <a:rPr lang="en-US" dirty="0" smtClean="0"/>
              <a:t> </a:t>
            </a:r>
            <a:r>
              <a:rPr lang="en-US" dirty="0" err="1" smtClean="0"/>
              <a:t>grandes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702775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oper Black" pitchFamily="18" charset="0"/>
              </a:rPr>
              <a:t>= Which (one)?</a:t>
            </a:r>
            <a:endParaRPr lang="en-US" sz="54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85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76200"/>
            <a:ext cx="8229600" cy="1143000"/>
          </a:xfrm>
        </p:spPr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 smtClean="0"/>
              <a:t>Qué</a:t>
            </a:r>
            <a:r>
              <a:rPr lang="en-US" dirty="0"/>
              <a:t> </a:t>
            </a:r>
            <a:r>
              <a:rPr lang="en-US" dirty="0" err="1" smtClean="0"/>
              <a:t>quieres</a:t>
            </a:r>
            <a:r>
              <a:rPr lang="en-US" dirty="0" smtClean="0"/>
              <a:t> comer?</a:t>
            </a:r>
          </a:p>
          <a:p>
            <a:pPr marL="0" indent="0">
              <a:buNone/>
            </a:pPr>
            <a:r>
              <a:rPr lang="en-US" dirty="0" smtClean="0"/>
              <a:t>    --</a:t>
            </a:r>
            <a:r>
              <a:rPr lang="en-US" dirty="0" err="1" smtClean="0"/>
              <a:t>Quiero</a:t>
            </a:r>
            <a:r>
              <a:rPr lang="en-US" dirty="0" smtClean="0"/>
              <a:t> comer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hamburguesa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4572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oper Black" pitchFamily="18" charset="0"/>
              </a:rPr>
              <a:t>= What?</a:t>
            </a:r>
            <a:endParaRPr lang="en-US" sz="54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52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28431"/>
            <a:ext cx="8229600" cy="1143000"/>
          </a:xfrm>
        </p:spPr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Cuándo</a:t>
            </a:r>
            <a:r>
              <a:rPr lang="en-US" dirty="0"/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 smtClean="0"/>
              <a:t>Cuándo</a:t>
            </a:r>
            <a:r>
              <a:rPr lang="en-US" dirty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fiesta?</a:t>
            </a:r>
          </a:p>
          <a:p>
            <a:pPr marL="0" indent="0">
              <a:buNone/>
            </a:pPr>
            <a:r>
              <a:rPr lang="en-US" dirty="0" smtClean="0"/>
              <a:t>    --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cinco</a:t>
            </a:r>
            <a:r>
              <a:rPr lang="en-US" dirty="0" smtClean="0"/>
              <a:t> de mayo.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4572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oper Black" pitchFamily="18" charset="0"/>
              </a:rPr>
              <a:t>= When?</a:t>
            </a:r>
            <a:endParaRPr lang="en-US" sz="54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31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8229600" cy="1143000"/>
          </a:xfrm>
        </p:spPr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Dónde</a:t>
            </a:r>
            <a:r>
              <a:rPr lang="en-US" dirty="0"/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 smtClean="0"/>
              <a:t>Dónde</a:t>
            </a:r>
            <a:r>
              <a:rPr lang="en-US" dirty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mi </a:t>
            </a:r>
            <a:r>
              <a:rPr lang="en-US" dirty="0" err="1" smtClean="0"/>
              <a:t>pájaro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    --</a:t>
            </a:r>
            <a:r>
              <a:rPr lang="en-US" dirty="0" err="1" smtClean="0"/>
              <a:t>Está</a:t>
            </a:r>
            <a:r>
              <a:rPr lang="en-US" dirty="0" smtClean="0"/>
              <a:t> en la casa.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4572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oper Black" pitchFamily="18" charset="0"/>
              </a:rPr>
              <a:t>= Where?</a:t>
            </a:r>
            <a:endParaRPr lang="en-US" sz="54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50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0" y="0"/>
            <a:ext cx="8229600" cy="1143000"/>
          </a:xfrm>
        </p:spPr>
        <p:txBody>
          <a:bodyPr/>
          <a:lstStyle/>
          <a:p>
            <a:r>
              <a:rPr lang="es-ES_tradnl" dirty="0"/>
              <a:t>¿Por qué?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¿Por </a:t>
            </a:r>
            <a:r>
              <a:rPr lang="es-ES_tradnl" dirty="0" smtClean="0"/>
              <a:t>qué</a:t>
            </a:r>
            <a:r>
              <a:rPr lang="es-ES_tradnl" dirty="0"/>
              <a:t> </a:t>
            </a:r>
            <a:r>
              <a:rPr lang="es-ES_tradnl" dirty="0" smtClean="0"/>
              <a:t>hay una fiesta el cuatro de julio?</a:t>
            </a:r>
          </a:p>
          <a:p>
            <a:pPr marL="0" indent="0">
              <a:buNone/>
            </a:pPr>
            <a:r>
              <a:rPr lang="es-ES_tradnl" dirty="0" smtClean="0"/>
              <a:t>    --Porque es el día de independencia.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3048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oper Black" pitchFamily="18" charset="0"/>
              </a:rPr>
              <a:t>= Why?</a:t>
            </a:r>
            <a:endParaRPr lang="en-US" sz="54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56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8229600" cy="1143000"/>
          </a:xfrm>
        </p:spPr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 smtClean="0"/>
              <a:t>Cómo</a:t>
            </a:r>
            <a:r>
              <a:rPr lang="en-US" dirty="0"/>
              <a:t> </a:t>
            </a:r>
            <a:r>
              <a:rPr lang="en-US" dirty="0" err="1" smtClean="0"/>
              <a:t>eres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    -- Soy alto, </a:t>
            </a:r>
            <a:r>
              <a:rPr lang="en-US" dirty="0" err="1" smtClean="0"/>
              <a:t>rubio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fuerte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3048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oper Black" pitchFamily="18" charset="0"/>
              </a:rPr>
              <a:t>= How?</a:t>
            </a:r>
            <a:endParaRPr lang="en-US" sz="54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76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734" y="-272661"/>
            <a:ext cx="8229600" cy="1143000"/>
          </a:xfrm>
        </p:spPr>
        <p:txBody>
          <a:bodyPr/>
          <a:lstStyle/>
          <a:p>
            <a:r>
              <a:rPr lang="es-ES_tradnl" dirty="0"/>
              <a:t>¿Cuánto?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/>
              <a:t>¿</a:t>
            </a:r>
            <a:r>
              <a:rPr lang="es-ES_tradnl" dirty="0" smtClean="0"/>
              <a:t>Cuánto</a:t>
            </a:r>
            <a:r>
              <a:rPr lang="es-ES_tradnl" dirty="0"/>
              <a:t> </a:t>
            </a:r>
            <a:r>
              <a:rPr lang="es-ES_tradnl" dirty="0" smtClean="0"/>
              <a:t>cuesta (</a:t>
            </a:r>
            <a:r>
              <a:rPr lang="es-ES_tradnl" dirty="0" err="1" smtClean="0"/>
              <a:t>costs</a:t>
            </a:r>
            <a:r>
              <a:rPr lang="es-ES_tradnl" dirty="0" smtClean="0"/>
              <a:t>) el oso?</a:t>
            </a:r>
          </a:p>
          <a:p>
            <a:pPr marL="0" indent="0">
              <a:buNone/>
            </a:pPr>
            <a:r>
              <a:rPr lang="es-ES_tradnl" dirty="0" smtClean="0"/>
              <a:t>--Cuesta $800 pesos. </a:t>
            </a:r>
          </a:p>
          <a:p>
            <a:pPr marL="0" indent="0">
              <a:buNone/>
            </a:pPr>
            <a:endParaRPr lang="es-ES_tradnl" dirty="0" smtClean="0"/>
          </a:p>
          <a:p>
            <a:r>
              <a:rPr lang="es-ES_tradnl" dirty="0"/>
              <a:t>¿</a:t>
            </a:r>
            <a:r>
              <a:rPr lang="es-ES_tradnl" dirty="0" smtClean="0"/>
              <a:t>Cuánta cuesta (</a:t>
            </a:r>
            <a:r>
              <a:rPr lang="es-ES_tradnl" dirty="0" err="1" smtClean="0"/>
              <a:t>costs</a:t>
            </a:r>
            <a:r>
              <a:rPr lang="es-ES_tradnl" dirty="0" smtClean="0"/>
              <a:t>) la gata?</a:t>
            </a:r>
          </a:p>
          <a:p>
            <a:pPr marL="0" indent="0">
              <a:buNone/>
            </a:pPr>
            <a:r>
              <a:rPr lang="es-ES_tradnl" dirty="0" smtClean="0"/>
              <a:t>--Cuesta $200 pesos. </a:t>
            </a:r>
            <a:endParaRPr lang="es-ES_tradnl" dirty="0"/>
          </a:p>
          <a:p>
            <a:pPr marL="0" indent="0">
              <a:buNone/>
            </a:pPr>
            <a:endParaRPr lang="es-ES_tradnl" dirty="0"/>
          </a:p>
          <a:p>
            <a:r>
              <a:rPr lang="es-ES_tradnl" dirty="0"/>
              <a:t>¿</a:t>
            </a:r>
            <a:r>
              <a:rPr lang="es-ES_tradnl" dirty="0" smtClean="0"/>
              <a:t>Cuántos perros tienes?</a:t>
            </a:r>
          </a:p>
          <a:p>
            <a:pPr marL="0" indent="0">
              <a:buNone/>
            </a:pPr>
            <a:r>
              <a:rPr lang="es-ES_tradnl" dirty="0" smtClean="0"/>
              <a:t>--Tengo cinco perros. </a:t>
            </a:r>
          </a:p>
          <a:p>
            <a:pPr marL="0" indent="0">
              <a:buNone/>
            </a:pPr>
            <a:endParaRPr lang="es-ES_tradnl" dirty="0"/>
          </a:p>
          <a:p>
            <a:r>
              <a:rPr lang="es-ES_tradnl" dirty="0"/>
              <a:t>¿</a:t>
            </a:r>
            <a:r>
              <a:rPr lang="es-ES_tradnl" dirty="0" smtClean="0"/>
              <a:t>Cuántas hamburguesas quieres comer?</a:t>
            </a:r>
          </a:p>
          <a:p>
            <a:pPr marL="0" indent="0">
              <a:buNone/>
            </a:pPr>
            <a:r>
              <a:rPr lang="es-ES_tradnl" dirty="0" smtClean="0"/>
              <a:t>--Dos hamburguesas.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-25021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oper Black" pitchFamily="18" charset="0"/>
              </a:rPr>
              <a:t>= How much/       	how many</a:t>
            </a:r>
            <a:endParaRPr lang="en-US" sz="54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1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63</TotalTime>
  <Words>379</Words>
  <Application>Microsoft Office PowerPoint</Application>
  <PresentationFormat>On-screen Show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Thatch</vt:lpstr>
      <vt:lpstr>Questions</vt:lpstr>
      <vt:lpstr>¿Quién?</vt:lpstr>
      <vt:lpstr>¿Cuál?</vt:lpstr>
      <vt:lpstr>¿Qué? </vt:lpstr>
      <vt:lpstr>¿Cuándo? </vt:lpstr>
      <vt:lpstr>¿Dónde? </vt:lpstr>
      <vt:lpstr>¿Por qué? </vt:lpstr>
      <vt:lpstr>¿Cómo? </vt:lpstr>
      <vt:lpstr>¿Cuánto? </vt:lpstr>
      <vt:lpstr>PowerPoint Presentation</vt:lpstr>
      <vt:lpstr>PowerPoint Presentation</vt:lpstr>
      <vt:lpstr>TAREA:</vt:lpstr>
      <vt:lpstr>¡Es una fiesta!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</dc:title>
  <dc:creator>490teacher</dc:creator>
  <cp:lastModifiedBy>490teacher</cp:lastModifiedBy>
  <cp:revision>15</cp:revision>
  <dcterms:created xsi:type="dcterms:W3CDTF">2012-02-26T15:46:28Z</dcterms:created>
  <dcterms:modified xsi:type="dcterms:W3CDTF">2012-02-26T16:53:23Z</dcterms:modified>
</cp:coreProperties>
</file>